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314" r:id="rId2"/>
    <p:sldId id="271" r:id="rId3"/>
    <p:sldId id="274" r:id="rId4"/>
    <p:sldId id="258" r:id="rId5"/>
    <p:sldId id="264" r:id="rId6"/>
    <p:sldId id="257" r:id="rId7"/>
    <p:sldId id="262" r:id="rId8"/>
    <p:sldId id="273" r:id="rId9"/>
    <p:sldId id="263" r:id="rId10"/>
    <p:sldId id="260" r:id="rId11"/>
    <p:sldId id="267" r:id="rId12"/>
    <p:sldId id="315"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57E1993-D1A2-4070-8F50-68ED1244D4F4}">
          <p14:sldIdLst>
            <p14:sldId id="314"/>
            <p14:sldId id="271"/>
            <p14:sldId id="274"/>
            <p14:sldId id="258"/>
            <p14:sldId id="264"/>
            <p14:sldId id="257"/>
            <p14:sldId id="262"/>
            <p14:sldId id="273"/>
            <p14:sldId id="263"/>
            <p14:sldId id="260"/>
            <p14:sldId id="267"/>
            <p14:sldId id="315"/>
          </p14:sldIdLst>
        </p14:section>
        <p14:section name="Misc" id="{D76724C2-D30D-4D32-8846-131C14C1C94D}">
          <p14:sldIdLst>
            <p14:sldId id="26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16" autoAdjust="0"/>
    <p:restoredTop sz="74218" autoAdjust="0"/>
  </p:normalViewPr>
  <p:slideViewPr>
    <p:cSldViewPr snapToGrid="0">
      <p:cViewPr varScale="1">
        <p:scale>
          <a:sx n="65" d="100"/>
          <a:sy n="65" d="100"/>
        </p:scale>
        <p:origin x="1594" y="1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jpe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FE819E-F9D5-4F94-AC83-99F5C25FD336}" type="datetimeFigureOut">
              <a:rPr lang="en-US" smtClean="0"/>
              <a:t>10/27/2021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235F6D-816D-46A4-A9F4-3BBB21921A7C}" type="slidenum">
              <a:rPr lang="en-US" smtClean="0"/>
              <a:t>‹#›</a:t>
            </a:fld>
            <a:endParaRPr lang="en-US"/>
          </a:p>
        </p:txBody>
      </p:sp>
    </p:spTree>
    <p:extLst>
      <p:ext uri="{BB962C8B-B14F-4D97-AF65-F5344CB8AC3E}">
        <p14:creationId xmlns:p14="http://schemas.microsoft.com/office/powerpoint/2010/main" val="4233362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with cover several topics: company structure, roles &amp; responsibilities, the current project roadmap, a future project roadmap, and structured thinking around consumer data.</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3306A0-9B1A-46FE-A92F-C55FE275533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3393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235F6D-816D-46A4-A9F4-3BBB21921A7C}" type="slidenum">
              <a:rPr lang="en-US" smtClean="0"/>
              <a:t>2</a:t>
            </a:fld>
            <a:endParaRPr lang="en-US"/>
          </a:p>
        </p:txBody>
      </p:sp>
    </p:spTree>
    <p:extLst>
      <p:ext uri="{BB962C8B-B14F-4D97-AF65-F5344CB8AC3E}">
        <p14:creationId xmlns:p14="http://schemas.microsoft.com/office/powerpoint/2010/main" val="35917601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event happens:</a:t>
            </a:r>
          </a:p>
          <a:p>
            <a:endParaRPr lang="en-US" dirty="0"/>
          </a:p>
          <a:p>
            <a:r>
              <a:rPr lang="en-US" dirty="0"/>
              <a:t>Takes photo or hashtag: what we can predict is how many more likes/followers or engagements will happen around an event happening in near real-time</a:t>
            </a:r>
          </a:p>
          <a:p>
            <a:endParaRPr lang="en-US" dirty="0"/>
          </a:p>
          <a:p>
            <a:r>
              <a:rPr lang="en-US" dirty="0"/>
              <a:t>Example: categorize photos, such as “win” or “fan moment”, based on past historical data, how much followers, likes, retweets, comments, each category was getting; we can use that historical data to say “between these two categories, which one will be more likely to generate this type of engagement” – helps predict the type of content you should produce in the future that would be more successful – help maximize engagement! – also predict how much interaction you can expect in the future – sentiment analysis – how does this convert into ad revenue? How does engagement translate into money being made? – NFT is the monetization strategy – NFTs can be sold to sponsors - </a:t>
            </a:r>
          </a:p>
        </p:txBody>
      </p:sp>
      <p:sp>
        <p:nvSpPr>
          <p:cNvPr id="4" name="Slide Number Placeholder 3"/>
          <p:cNvSpPr>
            <a:spLocks noGrp="1"/>
          </p:cNvSpPr>
          <p:nvPr>
            <p:ph type="sldNum" sz="quarter" idx="5"/>
          </p:nvPr>
        </p:nvSpPr>
        <p:spPr/>
        <p:txBody>
          <a:bodyPr/>
          <a:lstStyle/>
          <a:p>
            <a:fld id="{75235F6D-816D-46A4-A9F4-3BBB21921A7C}" type="slidenum">
              <a:rPr lang="en-US" smtClean="0"/>
              <a:t>3</a:t>
            </a:fld>
            <a:endParaRPr lang="en-US"/>
          </a:p>
        </p:txBody>
      </p:sp>
    </p:spTree>
    <p:extLst>
      <p:ext uri="{BB962C8B-B14F-4D97-AF65-F5344CB8AC3E}">
        <p14:creationId xmlns:p14="http://schemas.microsoft.com/office/powerpoint/2010/main" val="8388405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event happens:</a:t>
            </a:r>
          </a:p>
          <a:p>
            <a:endParaRPr lang="en-US" dirty="0"/>
          </a:p>
          <a:p>
            <a:r>
              <a:rPr lang="en-US" dirty="0"/>
              <a:t>Takes photo or hashtag: what we can predict is how many more likes/followers or engagements will happen around an event happening in near real-time</a:t>
            </a:r>
          </a:p>
          <a:p>
            <a:endParaRPr lang="en-US" dirty="0"/>
          </a:p>
          <a:p>
            <a:r>
              <a:rPr lang="en-US" dirty="0"/>
              <a:t>Example: categorize photos, such as “win” or “fan moment”, based on past historical data, how much followers, likes, retweets, comments, each category was getting; we can use that historical data to say “between these two categories, which one will be more likely to generate this type of engagement” – helps predict the type of content you should produce in the future that would be more successful – help maximize engagement! – also predict how much interaction you can expect in the future – sentiment analysis – how does this convert into ad revenue? How does engagement translate into money being made? – NFT is the monetization strategy – NFTs can be sold to sponsors - </a:t>
            </a:r>
          </a:p>
        </p:txBody>
      </p:sp>
      <p:sp>
        <p:nvSpPr>
          <p:cNvPr id="4" name="Slide Number Placeholder 3"/>
          <p:cNvSpPr>
            <a:spLocks noGrp="1"/>
          </p:cNvSpPr>
          <p:nvPr>
            <p:ph type="sldNum" sz="quarter" idx="5"/>
          </p:nvPr>
        </p:nvSpPr>
        <p:spPr/>
        <p:txBody>
          <a:bodyPr/>
          <a:lstStyle/>
          <a:p>
            <a:fld id="{75235F6D-816D-46A4-A9F4-3BBB21921A7C}" type="slidenum">
              <a:rPr lang="en-US" smtClean="0"/>
              <a:t>4</a:t>
            </a:fld>
            <a:endParaRPr lang="en-US"/>
          </a:p>
        </p:txBody>
      </p:sp>
    </p:spTree>
    <p:extLst>
      <p:ext uri="{BB962C8B-B14F-4D97-AF65-F5344CB8AC3E}">
        <p14:creationId xmlns:p14="http://schemas.microsoft.com/office/powerpoint/2010/main" val="496004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235F6D-816D-46A4-A9F4-3BBB21921A7C}" type="slidenum">
              <a:rPr lang="en-US" smtClean="0"/>
              <a:t>5</a:t>
            </a:fld>
            <a:endParaRPr lang="en-US"/>
          </a:p>
        </p:txBody>
      </p:sp>
    </p:spTree>
    <p:extLst>
      <p:ext uri="{BB962C8B-B14F-4D97-AF65-F5344CB8AC3E}">
        <p14:creationId xmlns:p14="http://schemas.microsoft.com/office/powerpoint/2010/main" val="15101858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235F6D-816D-46A4-A9F4-3BBB21921A7C}" type="slidenum">
              <a:rPr lang="en-US" smtClean="0"/>
              <a:t>6</a:t>
            </a:fld>
            <a:endParaRPr lang="en-US"/>
          </a:p>
        </p:txBody>
      </p:sp>
    </p:spTree>
    <p:extLst>
      <p:ext uri="{BB962C8B-B14F-4D97-AF65-F5344CB8AC3E}">
        <p14:creationId xmlns:p14="http://schemas.microsoft.com/office/powerpoint/2010/main" val="6146869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235F6D-816D-46A4-A9F4-3BBB21921A7C}" type="slidenum">
              <a:rPr lang="en-US" smtClean="0"/>
              <a:t>8</a:t>
            </a:fld>
            <a:endParaRPr lang="en-US"/>
          </a:p>
        </p:txBody>
      </p:sp>
    </p:spTree>
    <p:extLst>
      <p:ext uri="{BB962C8B-B14F-4D97-AF65-F5344CB8AC3E}">
        <p14:creationId xmlns:p14="http://schemas.microsoft.com/office/powerpoint/2010/main" val="24732866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with cover several topics: company structure, roles &amp; responsibilities, the current project roadmap, a future project roadmap, and structured thinking around consumer data.</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3306A0-9B1A-46FE-A92F-C55FE275533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3393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BECB6-9C0A-440F-AF05-B24660680D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C5410F4-6372-412F-A656-E3406090CA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83C26C8-9A83-4EBB-927E-53F06EFE88F7}"/>
              </a:ext>
            </a:extLst>
          </p:cNvPr>
          <p:cNvSpPr>
            <a:spLocks noGrp="1"/>
          </p:cNvSpPr>
          <p:nvPr>
            <p:ph type="dt" sz="half" idx="10"/>
          </p:nvPr>
        </p:nvSpPr>
        <p:spPr/>
        <p:txBody>
          <a:bodyPr/>
          <a:lstStyle/>
          <a:p>
            <a:fld id="{4497D7FC-852B-4036-8764-C4C76BAEA233}" type="datetimeFigureOut">
              <a:rPr lang="en-US" smtClean="0"/>
              <a:t>10/27/2021</a:t>
            </a:fld>
            <a:endParaRPr lang="en-US"/>
          </a:p>
        </p:txBody>
      </p:sp>
      <p:sp>
        <p:nvSpPr>
          <p:cNvPr id="5" name="Footer Placeholder 4">
            <a:extLst>
              <a:ext uri="{FF2B5EF4-FFF2-40B4-BE49-F238E27FC236}">
                <a16:creationId xmlns:a16="http://schemas.microsoft.com/office/drawing/2014/main" id="{CFF90E7C-551C-471A-B3E7-6A74C25253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26384D-B01A-4F09-81E6-FA47F5EFA362}"/>
              </a:ext>
            </a:extLst>
          </p:cNvPr>
          <p:cNvSpPr>
            <a:spLocks noGrp="1"/>
          </p:cNvSpPr>
          <p:nvPr>
            <p:ph type="sldNum" sz="quarter" idx="12"/>
          </p:nvPr>
        </p:nvSpPr>
        <p:spPr/>
        <p:txBody>
          <a:bodyPr/>
          <a:lstStyle/>
          <a:p>
            <a:fld id="{D423A4A5-C543-4B8F-B3E8-A30B6851605B}" type="slidenum">
              <a:rPr lang="en-US" smtClean="0"/>
              <a:t>‹#›</a:t>
            </a:fld>
            <a:endParaRPr lang="en-US"/>
          </a:p>
        </p:txBody>
      </p:sp>
    </p:spTree>
    <p:extLst>
      <p:ext uri="{BB962C8B-B14F-4D97-AF65-F5344CB8AC3E}">
        <p14:creationId xmlns:p14="http://schemas.microsoft.com/office/powerpoint/2010/main" val="21207963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CB36C-7E96-4398-A4D7-4951EAE5DE0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C77B763-2D40-4472-AA91-AADEEF6C76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6E2A95-A878-4A7E-94E2-F360A5FE34F7}"/>
              </a:ext>
            </a:extLst>
          </p:cNvPr>
          <p:cNvSpPr>
            <a:spLocks noGrp="1"/>
          </p:cNvSpPr>
          <p:nvPr>
            <p:ph type="dt" sz="half" idx="10"/>
          </p:nvPr>
        </p:nvSpPr>
        <p:spPr/>
        <p:txBody>
          <a:bodyPr/>
          <a:lstStyle/>
          <a:p>
            <a:fld id="{4497D7FC-852B-4036-8764-C4C76BAEA233}" type="datetimeFigureOut">
              <a:rPr lang="en-US" smtClean="0"/>
              <a:t>10/27/2021</a:t>
            </a:fld>
            <a:endParaRPr lang="en-US"/>
          </a:p>
        </p:txBody>
      </p:sp>
      <p:sp>
        <p:nvSpPr>
          <p:cNvPr id="5" name="Footer Placeholder 4">
            <a:extLst>
              <a:ext uri="{FF2B5EF4-FFF2-40B4-BE49-F238E27FC236}">
                <a16:creationId xmlns:a16="http://schemas.microsoft.com/office/drawing/2014/main" id="{F5BAE361-EA44-45C0-8C73-191842C3E8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6908E-D089-4359-BE1D-413E9E595534}"/>
              </a:ext>
            </a:extLst>
          </p:cNvPr>
          <p:cNvSpPr>
            <a:spLocks noGrp="1"/>
          </p:cNvSpPr>
          <p:nvPr>
            <p:ph type="sldNum" sz="quarter" idx="12"/>
          </p:nvPr>
        </p:nvSpPr>
        <p:spPr/>
        <p:txBody>
          <a:bodyPr/>
          <a:lstStyle/>
          <a:p>
            <a:fld id="{D423A4A5-C543-4B8F-B3E8-A30B6851605B}" type="slidenum">
              <a:rPr lang="en-US" smtClean="0"/>
              <a:t>‹#›</a:t>
            </a:fld>
            <a:endParaRPr lang="en-US"/>
          </a:p>
        </p:txBody>
      </p:sp>
    </p:spTree>
    <p:extLst>
      <p:ext uri="{BB962C8B-B14F-4D97-AF65-F5344CB8AC3E}">
        <p14:creationId xmlns:p14="http://schemas.microsoft.com/office/powerpoint/2010/main" val="23418888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96B297-E238-4598-A419-1AA39ACC430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1FDE38-B5F5-470A-B78C-184F9E92D3F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E266D0-1030-4377-B779-9F895BEA5FA4}"/>
              </a:ext>
            </a:extLst>
          </p:cNvPr>
          <p:cNvSpPr>
            <a:spLocks noGrp="1"/>
          </p:cNvSpPr>
          <p:nvPr>
            <p:ph type="dt" sz="half" idx="10"/>
          </p:nvPr>
        </p:nvSpPr>
        <p:spPr/>
        <p:txBody>
          <a:bodyPr/>
          <a:lstStyle/>
          <a:p>
            <a:fld id="{4497D7FC-852B-4036-8764-C4C76BAEA233}" type="datetimeFigureOut">
              <a:rPr lang="en-US" smtClean="0"/>
              <a:t>10/27/2021</a:t>
            </a:fld>
            <a:endParaRPr lang="en-US"/>
          </a:p>
        </p:txBody>
      </p:sp>
      <p:sp>
        <p:nvSpPr>
          <p:cNvPr id="5" name="Footer Placeholder 4">
            <a:extLst>
              <a:ext uri="{FF2B5EF4-FFF2-40B4-BE49-F238E27FC236}">
                <a16:creationId xmlns:a16="http://schemas.microsoft.com/office/drawing/2014/main" id="{3773C6AA-E6B3-420B-9BEF-A69235BACF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70CFF3-37B7-4352-A438-46A9D581AD2C}"/>
              </a:ext>
            </a:extLst>
          </p:cNvPr>
          <p:cNvSpPr>
            <a:spLocks noGrp="1"/>
          </p:cNvSpPr>
          <p:nvPr>
            <p:ph type="sldNum" sz="quarter" idx="12"/>
          </p:nvPr>
        </p:nvSpPr>
        <p:spPr/>
        <p:txBody>
          <a:bodyPr/>
          <a:lstStyle/>
          <a:p>
            <a:fld id="{D423A4A5-C543-4B8F-B3E8-A30B6851605B}" type="slidenum">
              <a:rPr lang="en-US" smtClean="0"/>
              <a:t>‹#›</a:t>
            </a:fld>
            <a:endParaRPr lang="en-US"/>
          </a:p>
        </p:txBody>
      </p:sp>
    </p:spTree>
    <p:extLst>
      <p:ext uri="{BB962C8B-B14F-4D97-AF65-F5344CB8AC3E}">
        <p14:creationId xmlns:p14="http://schemas.microsoft.com/office/powerpoint/2010/main" val="15380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5A270-05B1-4897-9A18-E93F827414F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3DA535-C8C9-43DC-968A-8F4598213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9A8560-36C2-4F77-8A5B-A970EE33675B}"/>
              </a:ext>
            </a:extLst>
          </p:cNvPr>
          <p:cNvSpPr>
            <a:spLocks noGrp="1"/>
          </p:cNvSpPr>
          <p:nvPr>
            <p:ph type="dt" sz="half" idx="10"/>
          </p:nvPr>
        </p:nvSpPr>
        <p:spPr/>
        <p:txBody>
          <a:bodyPr/>
          <a:lstStyle/>
          <a:p>
            <a:fld id="{4497D7FC-852B-4036-8764-C4C76BAEA233}" type="datetimeFigureOut">
              <a:rPr lang="en-US" smtClean="0"/>
              <a:t>10/27/2021</a:t>
            </a:fld>
            <a:endParaRPr lang="en-US"/>
          </a:p>
        </p:txBody>
      </p:sp>
      <p:sp>
        <p:nvSpPr>
          <p:cNvPr id="5" name="Footer Placeholder 4">
            <a:extLst>
              <a:ext uri="{FF2B5EF4-FFF2-40B4-BE49-F238E27FC236}">
                <a16:creationId xmlns:a16="http://schemas.microsoft.com/office/drawing/2014/main" id="{F8E1B967-FFA0-4F66-935A-A533DE3B5E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A6AD47-5A94-4944-86A7-46C4A032AFDA}"/>
              </a:ext>
            </a:extLst>
          </p:cNvPr>
          <p:cNvSpPr>
            <a:spLocks noGrp="1"/>
          </p:cNvSpPr>
          <p:nvPr>
            <p:ph type="sldNum" sz="quarter" idx="12"/>
          </p:nvPr>
        </p:nvSpPr>
        <p:spPr/>
        <p:txBody>
          <a:bodyPr/>
          <a:lstStyle/>
          <a:p>
            <a:fld id="{D423A4A5-C543-4B8F-B3E8-A30B6851605B}" type="slidenum">
              <a:rPr lang="en-US" smtClean="0"/>
              <a:t>‹#›</a:t>
            </a:fld>
            <a:endParaRPr lang="en-US"/>
          </a:p>
        </p:txBody>
      </p:sp>
    </p:spTree>
    <p:extLst>
      <p:ext uri="{BB962C8B-B14F-4D97-AF65-F5344CB8AC3E}">
        <p14:creationId xmlns:p14="http://schemas.microsoft.com/office/powerpoint/2010/main" val="2671343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3FEFF-46FC-415D-8A6F-B09BE74F48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669E1D-D0A0-4388-B765-1F7F1C04A0B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ABE692A-04E1-414D-9686-F5FE72AA3D61}"/>
              </a:ext>
            </a:extLst>
          </p:cNvPr>
          <p:cNvSpPr>
            <a:spLocks noGrp="1"/>
          </p:cNvSpPr>
          <p:nvPr>
            <p:ph type="dt" sz="half" idx="10"/>
          </p:nvPr>
        </p:nvSpPr>
        <p:spPr/>
        <p:txBody>
          <a:bodyPr/>
          <a:lstStyle/>
          <a:p>
            <a:fld id="{4497D7FC-852B-4036-8764-C4C76BAEA233}" type="datetimeFigureOut">
              <a:rPr lang="en-US" smtClean="0"/>
              <a:t>10/27/2021</a:t>
            </a:fld>
            <a:endParaRPr lang="en-US"/>
          </a:p>
        </p:txBody>
      </p:sp>
      <p:sp>
        <p:nvSpPr>
          <p:cNvPr id="5" name="Footer Placeholder 4">
            <a:extLst>
              <a:ext uri="{FF2B5EF4-FFF2-40B4-BE49-F238E27FC236}">
                <a16:creationId xmlns:a16="http://schemas.microsoft.com/office/drawing/2014/main" id="{5405C651-819D-4603-A5EC-1FE53E02CC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BA87A9-185A-4C37-A705-F704EAEE7C4A}"/>
              </a:ext>
            </a:extLst>
          </p:cNvPr>
          <p:cNvSpPr>
            <a:spLocks noGrp="1"/>
          </p:cNvSpPr>
          <p:nvPr>
            <p:ph type="sldNum" sz="quarter" idx="12"/>
          </p:nvPr>
        </p:nvSpPr>
        <p:spPr/>
        <p:txBody>
          <a:bodyPr/>
          <a:lstStyle/>
          <a:p>
            <a:fld id="{D423A4A5-C543-4B8F-B3E8-A30B6851605B}" type="slidenum">
              <a:rPr lang="en-US" smtClean="0"/>
              <a:t>‹#›</a:t>
            </a:fld>
            <a:endParaRPr lang="en-US"/>
          </a:p>
        </p:txBody>
      </p:sp>
    </p:spTree>
    <p:extLst>
      <p:ext uri="{BB962C8B-B14F-4D97-AF65-F5344CB8AC3E}">
        <p14:creationId xmlns:p14="http://schemas.microsoft.com/office/powerpoint/2010/main" val="978352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17ECD-978E-463C-8CE4-47D044DE9B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D5A3B-EF16-44C7-913B-23FC1F52B4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BA12B1-2B1A-42A1-98D9-80661CCC29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565C24A-7228-4E0D-9D59-456FC908E646}"/>
              </a:ext>
            </a:extLst>
          </p:cNvPr>
          <p:cNvSpPr>
            <a:spLocks noGrp="1"/>
          </p:cNvSpPr>
          <p:nvPr>
            <p:ph type="dt" sz="half" idx="10"/>
          </p:nvPr>
        </p:nvSpPr>
        <p:spPr/>
        <p:txBody>
          <a:bodyPr/>
          <a:lstStyle/>
          <a:p>
            <a:fld id="{4497D7FC-852B-4036-8764-C4C76BAEA233}" type="datetimeFigureOut">
              <a:rPr lang="en-US" smtClean="0"/>
              <a:t>10/27/2021</a:t>
            </a:fld>
            <a:endParaRPr lang="en-US"/>
          </a:p>
        </p:txBody>
      </p:sp>
      <p:sp>
        <p:nvSpPr>
          <p:cNvPr id="6" name="Footer Placeholder 5">
            <a:extLst>
              <a:ext uri="{FF2B5EF4-FFF2-40B4-BE49-F238E27FC236}">
                <a16:creationId xmlns:a16="http://schemas.microsoft.com/office/drawing/2014/main" id="{D034BE27-4125-4FCA-BDC2-10F4CAD5E8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9C0B6F-3260-4B8E-B238-2549BEC75EBB}"/>
              </a:ext>
            </a:extLst>
          </p:cNvPr>
          <p:cNvSpPr>
            <a:spLocks noGrp="1"/>
          </p:cNvSpPr>
          <p:nvPr>
            <p:ph type="sldNum" sz="quarter" idx="12"/>
          </p:nvPr>
        </p:nvSpPr>
        <p:spPr/>
        <p:txBody>
          <a:bodyPr/>
          <a:lstStyle/>
          <a:p>
            <a:fld id="{D423A4A5-C543-4B8F-B3E8-A30B6851605B}" type="slidenum">
              <a:rPr lang="en-US" smtClean="0"/>
              <a:t>‹#›</a:t>
            </a:fld>
            <a:endParaRPr lang="en-US"/>
          </a:p>
        </p:txBody>
      </p:sp>
    </p:spTree>
    <p:extLst>
      <p:ext uri="{BB962C8B-B14F-4D97-AF65-F5344CB8AC3E}">
        <p14:creationId xmlns:p14="http://schemas.microsoft.com/office/powerpoint/2010/main" val="553038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0FA93-FD96-43EE-8AAE-7150A11D3C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BE8EA2-100B-43F0-B9D6-BC4758B28C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BC47B12-80C3-4B3B-8479-EC28A9B939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1670706-24D0-4A25-A041-8E407380FB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045610-C1B8-4F27-9926-18FABF865B0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5BA181-C1D6-4C1B-9863-6886525BED4C}"/>
              </a:ext>
            </a:extLst>
          </p:cNvPr>
          <p:cNvSpPr>
            <a:spLocks noGrp="1"/>
          </p:cNvSpPr>
          <p:nvPr>
            <p:ph type="dt" sz="half" idx="10"/>
          </p:nvPr>
        </p:nvSpPr>
        <p:spPr/>
        <p:txBody>
          <a:bodyPr/>
          <a:lstStyle/>
          <a:p>
            <a:fld id="{4497D7FC-852B-4036-8764-C4C76BAEA233}" type="datetimeFigureOut">
              <a:rPr lang="en-US" smtClean="0"/>
              <a:t>10/27/2021</a:t>
            </a:fld>
            <a:endParaRPr lang="en-US"/>
          </a:p>
        </p:txBody>
      </p:sp>
      <p:sp>
        <p:nvSpPr>
          <p:cNvPr id="8" name="Footer Placeholder 7">
            <a:extLst>
              <a:ext uri="{FF2B5EF4-FFF2-40B4-BE49-F238E27FC236}">
                <a16:creationId xmlns:a16="http://schemas.microsoft.com/office/drawing/2014/main" id="{DCF5758F-9DB6-4567-A6F1-3AF9CA23DA4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15E450-27AA-441D-87B7-5FB472652F62}"/>
              </a:ext>
            </a:extLst>
          </p:cNvPr>
          <p:cNvSpPr>
            <a:spLocks noGrp="1"/>
          </p:cNvSpPr>
          <p:nvPr>
            <p:ph type="sldNum" sz="quarter" idx="12"/>
          </p:nvPr>
        </p:nvSpPr>
        <p:spPr/>
        <p:txBody>
          <a:bodyPr/>
          <a:lstStyle/>
          <a:p>
            <a:fld id="{D423A4A5-C543-4B8F-B3E8-A30B6851605B}" type="slidenum">
              <a:rPr lang="en-US" smtClean="0"/>
              <a:t>‹#›</a:t>
            </a:fld>
            <a:endParaRPr lang="en-US"/>
          </a:p>
        </p:txBody>
      </p:sp>
    </p:spTree>
    <p:extLst>
      <p:ext uri="{BB962C8B-B14F-4D97-AF65-F5344CB8AC3E}">
        <p14:creationId xmlns:p14="http://schemas.microsoft.com/office/powerpoint/2010/main" val="2272075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BCECB-704D-45DA-B5FB-29BD060D969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B71C3F3-57B0-4006-8886-7948FDDC0C4A}"/>
              </a:ext>
            </a:extLst>
          </p:cNvPr>
          <p:cNvSpPr>
            <a:spLocks noGrp="1"/>
          </p:cNvSpPr>
          <p:nvPr>
            <p:ph type="dt" sz="half" idx="10"/>
          </p:nvPr>
        </p:nvSpPr>
        <p:spPr/>
        <p:txBody>
          <a:bodyPr/>
          <a:lstStyle/>
          <a:p>
            <a:fld id="{4497D7FC-852B-4036-8764-C4C76BAEA233}" type="datetimeFigureOut">
              <a:rPr lang="en-US" smtClean="0"/>
              <a:t>10/27/2021</a:t>
            </a:fld>
            <a:endParaRPr lang="en-US"/>
          </a:p>
        </p:txBody>
      </p:sp>
      <p:sp>
        <p:nvSpPr>
          <p:cNvPr id="4" name="Footer Placeholder 3">
            <a:extLst>
              <a:ext uri="{FF2B5EF4-FFF2-40B4-BE49-F238E27FC236}">
                <a16:creationId xmlns:a16="http://schemas.microsoft.com/office/drawing/2014/main" id="{A0469A98-C941-4319-8815-77385453D15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086CB0-564E-49CC-B156-B197936518DA}"/>
              </a:ext>
            </a:extLst>
          </p:cNvPr>
          <p:cNvSpPr>
            <a:spLocks noGrp="1"/>
          </p:cNvSpPr>
          <p:nvPr>
            <p:ph type="sldNum" sz="quarter" idx="12"/>
          </p:nvPr>
        </p:nvSpPr>
        <p:spPr/>
        <p:txBody>
          <a:bodyPr/>
          <a:lstStyle/>
          <a:p>
            <a:fld id="{D423A4A5-C543-4B8F-B3E8-A30B6851605B}" type="slidenum">
              <a:rPr lang="en-US" smtClean="0"/>
              <a:t>‹#›</a:t>
            </a:fld>
            <a:endParaRPr lang="en-US"/>
          </a:p>
        </p:txBody>
      </p:sp>
    </p:spTree>
    <p:extLst>
      <p:ext uri="{BB962C8B-B14F-4D97-AF65-F5344CB8AC3E}">
        <p14:creationId xmlns:p14="http://schemas.microsoft.com/office/powerpoint/2010/main" val="2906635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7D5D22-6856-401C-9937-C862529F8E88}"/>
              </a:ext>
            </a:extLst>
          </p:cNvPr>
          <p:cNvSpPr>
            <a:spLocks noGrp="1"/>
          </p:cNvSpPr>
          <p:nvPr>
            <p:ph type="dt" sz="half" idx="10"/>
          </p:nvPr>
        </p:nvSpPr>
        <p:spPr/>
        <p:txBody>
          <a:bodyPr/>
          <a:lstStyle/>
          <a:p>
            <a:fld id="{4497D7FC-852B-4036-8764-C4C76BAEA233}" type="datetimeFigureOut">
              <a:rPr lang="en-US" smtClean="0"/>
              <a:t>10/27/2021</a:t>
            </a:fld>
            <a:endParaRPr lang="en-US"/>
          </a:p>
        </p:txBody>
      </p:sp>
      <p:sp>
        <p:nvSpPr>
          <p:cNvPr id="3" name="Footer Placeholder 2">
            <a:extLst>
              <a:ext uri="{FF2B5EF4-FFF2-40B4-BE49-F238E27FC236}">
                <a16:creationId xmlns:a16="http://schemas.microsoft.com/office/drawing/2014/main" id="{436C01E9-3903-43EB-B5CB-E3DF59E1D2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6BE12D-237E-40A8-B559-30E0CFBB3325}"/>
              </a:ext>
            </a:extLst>
          </p:cNvPr>
          <p:cNvSpPr>
            <a:spLocks noGrp="1"/>
          </p:cNvSpPr>
          <p:nvPr>
            <p:ph type="sldNum" sz="quarter" idx="12"/>
          </p:nvPr>
        </p:nvSpPr>
        <p:spPr/>
        <p:txBody>
          <a:bodyPr/>
          <a:lstStyle/>
          <a:p>
            <a:fld id="{D423A4A5-C543-4B8F-B3E8-A30B6851605B}" type="slidenum">
              <a:rPr lang="en-US" smtClean="0"/>
              <a:t>‹#›</a:t>
            </a:fld>
            <a:endParaRPr lang="en-US"/>
          </a:p>
        </p:txBody>
      </p:sp>
    </p:spTree>
    <p:extLst>
      <p:ext uri="{BB962C8B-B14F-4D97-AF65-F5344CB8AC3E}">
        <p14:creationId xmlns:p14="http://schemas.microsoft.com/office/powerpoint/2010/main" val="3188035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ACF3B-78BF-4895-AC12-46E567D13D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F856B61-0416-43A4-AB07-2113AFAB4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056E7AB-C773-47AD-B7DE-CEC2E8A5AD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6B4E92-BCCA-427B-A319-C9C167DC058C}"/>
              </a:ext>
            </a:extLst>
          </p:cNvPr>
          <p:cNvSpPr>
            <a:spLocks noGrp="1"/>
          </p:cNvSpPr>
          <p:nvPr>
            <p:ph type="dt" sz="half" idx="10"/>
          </p:nvPr>
        </p:nvSpPr>
        <p:spPr/>
        <p:txBody>
          <a:bodyPr/>
          <a:lstStyle/>
          <a:p>
            <a:fld id="{4497D7FC-852B-4036-8764-C4C76BAEA233}" type="datetimeFigureOut">
              <a:rPr lang="en-US" smtClean="0"/>
              <a:t>10/27/2021</a:t>
            </a:fld>
            <a:endParaRPr lang="en-US"/>
          </a:p>
        </p:txBody>
      </p:sp>
      <p:sp>
        <p:nvSpPr>
          <p:cNvPr id="6" name="Footer Placeholder 5">
            <a:extLst>
              <a:ext uri="{FF2B5EF4-FFF2-40B4-BE49-F238E27FC236}">
                <a16:creationId xmlns:a16="http://schemas.microsoft.com/office/drawing/2014/main" id="{CD447DE0-4712-4583-A979-86B10AF606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6229D6-0BE5-4BD2-BF27-EAAD17AAE258}"/>
              </a:ext>
            </a:extLst>
          </p:cNvPr>
          <p:cNvSpPr>
            <a:spLocks noGrp="1"/>
          </p:cNvSpPr>
          <p:nvPr>
            <p:ph type="sldNum" sz="quarter" idx="12"/>
          </p:nvPr>
        </p:nvSpPr>
        <p:spPr/>
        <p:txBody>
          <a:bodyPr/>
          <a:lstStyle/>
          <a:p>
            <a:fld id="{D423A4A5-C543-4B8F-B3E8-A30B6851605B}" type="slidenum">
              <a:rPr lang="en-US" smtClean="0"/>
              <a:t>‹#›</a:t>
            </a:fld>
            <a:endParaRPr lang="en-US"/>
          </a:p>
        </p:txBody>
      </p:sp>
    </p:spTree>
    <p:extLst>
      <p:ext uri="{BB962C8B-B14F-4D97-AF65-F5344CB8AC3E}">
        <p14:creationId xmlns:p14="http://schemas.microsoft.com/office/powerpoint/2010/main" val="79125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094A6-37A7-4BBC-946F-4FFFF741C9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29BEEEF-C606-464A-B4F0-D4F850D3D5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03DC58D-3A2B-4D8E-B3B4-28F33FD4E0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1DF100-1D9E-4D32-8EB6-9B4F31A9A32A}"/>
              </a:ext>
            </a:extLst>
          </p:cNvPr>
          <p:cNvSpPr>
            <a:spLocks noGrp="1"/>
          </p:cNvSpPr>
          <p:nvPr>
            <p:ph type="dt" sz="half" idx="10"/>
          </p:nvPr>
        </p:nvSpPr>
        <p:spPr/>
        <p:txBody>
          <a:bodyPr/>
          <a:lstStyle/>
          <a:p>
            <a:fld id="{4497D7FC-852B-4036-8764-C4C76BAEA233}" type="datetimeFigureOut">
              <a:rPr lang="en-US" smtClean="0"/>
              <a:t>10/27/2021</a:t>
            </a:fld>
            <a:endParaRPr lang="en-US"/>
          </a:p>
        </p:txBody>
      </p:sp>
      <p:sp>
        <p:nvSpPr>
          <p:cNvPr id="6" name="Footer Placeholder 5">
            <a:extLst>
              <a:ext uri="{FF2B5EF4-FFF2-40B4-BE49-F238E27FC236}">
                <a16:creationId xmlns:a16="http://schemas.microsoft.com/office/drawing/2014/main" id="{62A024BA-295E-4F5E-83BC-B9D2BBD7D8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1EC5A8-5092-4115-B212-C0DAC24519C7}"/>
              </a:ext>
            </a:extLst>
          </p:cNvPr>
          <p:cNvSpPr>
            <a:spLocks noGrp="1"/>
          </p:cNvSpPr>
          <p:nvPr>
            <p:ph type="sldNum" sz="quarter" idx="12"/>
          </p:nvPr>
        </p:nvSpPr>
        <p:spPr/>
        <p:txBody>
          <a:bodyPr/>
          <a:lstStyle/>
          <a:p>
            <a:fld id="{D423A4A5-C543-4B8F-B3E8-A30B6851605B}" type="slidenum">
              <a:rPr lang="en-US" smtClean="0"/>
              <a:t>‹#›</a:t>
            </a:fld>
            <a:endParaRPr lang="en-US"/>
          </a:p>
        </p:txBody>
      </p:sp>
    </p:spTree>
    <p:extLst>
      <p:ext uri="{BB962C8B-B14F-4D97-AF65-F5344CB8AC3E}">
        <p14:creationId xmlns:p14="http://schemas.microsoft.com/office/powerpoint/2010/main" val="1952278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C91D30-B84C-4274-B27F-A355C61B4A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3BC6D2-67D1-4D62-A587-E7A46C70BA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B72781-03A0-4783-A243-08D4C70C1B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97D7FC-852B-4036-8764-C4C76BAEA233}" type="datetimeFigureOut">
              <a:rPr lang="en-US" smtClean="0"/>
              <a:t>10/27/2021</a:t>
            </a:fld>
            <a:endParaRPr lang="en-US"/>
          </a:p>
        </p:txBody>
      </p:sp>
      <p:sp>
        <p:nvSpPr>
          <p:cNvPr id="5" name="Footer Placeholder 4">
            <a:extLst>
              <a:ext uri="{FF2B5EF4-FFF2-40B4-BE49-F238E27FC236}">
                <a16:creationId xmlns:a16="http://schemas.microsoft.com/office/drawing/2014/main" id="{DAE85176-A563-47CB-9931-460EDEE45D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687FE5C-6B2A-4A7E-BD90-A8741DF86A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23A4A5-C543-4B8F-B3E8-A30B6851605B}" type="slidenum">
              <a:rPr lang="en-US" smtClean="0"/>
              <a:t>‹#›</a:t>
            </a:fld>
            <a:endParaRPr lang="en-US"/>
          </a:p>
        </p:txBody>
      </p:sp>
    </p:spTree>
    <p:extLst>
      <p:ext uri="{BB962C8B-B14F-4D97-AF65-F5344CB8AC3E}">
        <p14:creationId xmlns:p14="http://schemas.microsoft.com/office/powerpoint/2010/main" val="21316448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38F15-3A40-416B-ABAB-29731E34B31E}"/>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BA08B1F7-35B8-4E19-8D34-CA8C59C15ADA}"/>
              </a:ext>
            </a:extLst>
          </p:cNvPr>
          <p:cNvSpPr>
            <a:spLocks noGrp="1"/>
          </p:cNvSpPr>
          <p:nvPr>
            <p:ph type="subTitle" idx="1"/>
          </p:nvPr>
        </p:nvSpPr>
        <p:spPr/>
        <p:txBody>
          <a:bodyPr/>
          <a:lstStyle/>
          <a:p>
            <a:endParaRPr lang="en-US"/>
          </a:p>
        </p:txBody>
      </p:sp>
      <p:pic>
        <p:nvPicPr>
          <p:cNvPr id="5" name="Picture 4" descr="Logo, company name&#10;&#10;Description automatically generated">
            <a:extLst>
              <a:ext uri="{FF2B5EF4-FFF2-40B4-BE49-F238E27FC236}">
                <a16:creationId xmlns:a16="http://schemas.microsoft.com/office/drawing/2014/main" id="{BE83B8CC-4B4D-4190-8FBB-83C3A9BDE9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1093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F7D7058-39E3-4012-8AFB-84BE5D71BF94}"/>
              </a:ext>
            </a:extLst>
          </p:cNvPr>
          <p:cNvSpPr>
            <a:spLocks noGrp="1"/>
          </p:cNvSpPr>
          <p:nvPr>
            <p:ph type="title"/>
          </p:nvPr>
        </p:nvSpPr>
        <p:spPr>
          <a:xfrm>
            <a:off x="833002" y="448253"/>
            <a:ext cx="10520702" cy="1325563"/>
          </a:xfrm>
        </p:spPr>
        <p:txBody>
          <a:bodyPr vert="horz" lIns="91440" tIns="45720" rIns="91440" bIns="45720" rtlCol="0" anchor="ctr">
            <a:normAutofit/>
          </a:bodyPr>
          <a:lstStyle/>
          <a:p>
            <a:r>
              <a:rPr lang="en-US" kern="1200" dirty="0">
                <a:solidFill>
                  <a:schemeClr val="tx1"/>
                </a:solidFill>
                <a:latin typeface="+mj-lt"/>
                <a:ea typeface="+mj-ea"/>
                <a:cs typeface="+mj-cs"/>
              </a:rPr>
              <a:t>Non-sports </a:t>
            </a:r>
            <a:r>
              <a:rPr lang="en-US" dirty="0"/>
              <a:t>E</a:t>
            </a:r>
            <a:r>
              <a:rPr lang="en-US" kern="1200" dirty="0">
                <a:solidFill>
                  <a:schemeClr val="tx1"/>
                </a:solidFill>
                <a:latin typeface="+mj-lt"/>
                <a:ea typeface="+mj-ea"/>
                <a:cs typeface="+mj-cs"/>
              </a:rPr>
              <a:t>ntertainment </a:t>
            </a:r>
            <a:r>
              <a:rPr lang="en-US" dirty="0"/>
              <a:t>F</a:t>
            </a:r>
            <a:r>
              <a:rPr lang="en-US" kern="1200" dirty="0">
                <a:solidFill>
                  <a:schemeClr val="tx1"/>
                </a:solidFill>
                <a:latin typeface="+mj-lt"/>
                <a:ea typeface="+mj-ea"/>
                <a:cs typeface="+mj-cs"/>
              </a:rPr>
              <a:t>igures</a:t>
            </a:r>
          </a:p>
        </p:txBody>
      </p:sp>
      <p:sp>
        <p:nvSpPr>
          <p:cNvPr id="3" name="TextBox 2">
            <a:extLst>
              <a:ext uri="{FF2B5EF4-FFF2-40B4-BE49-F238E27FC236}">
                <a16:creationId xmlns:a16="http://schemas.microsoft.com/office/drawing/2014/main" id="{98A20F1A-EB0A-4D28-8D93-60105BA99B46}"/>
              </a:ext>
            </a:extLst>
          </p:cNvPr>
          <p:cNvSpPr txBox="1"/>
          <p:nvPr/>
        </p:nvSpPr>
        <p:spPr>
          <a:xfrm>
            <a:off x="838200" y="2191807"/>
            <a:ext cx="4936067" cy="3985155"/>
          </a:xfrm>
          <a:prstGeom prst="rect">
            <a:avLst/>
          </a:prstGeom>
        </p:spPr>
        <p:txBody>
          <a:bodyPr vert="horz" lIns="91440" tIns="45720" rIns="91440" bIns="45720" rtlCol="0">
            <a:norm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All parties involved in creating/spreading valuable digital assets/NFTs; these parties could overlap. The relationship between these parties are explained in the graph</a:t>
            </a:r>
          </a:p>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Agency</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Celebrity</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Fans</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Consumers</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Social media content creators</a:t>
            </a:r>
          </a:p>
        </p:txBody>
      </p:sp>
      <p:pic>
        <p:nvPicPr>
          <p:cNvPr id="5" name="Picture 4" descr="Diagram&#10;&#10;Description automatically generated">
            <a:extLst>
              <a:ext uri="{FF2B5EF4-FFF2-40B4-BE49-F238E27FC236}">
                <a16:creationId xmlns:a16="http://schemas.microsoft.com/office/drawing/2014/main" id="{3FF5D1E7-79E6-4115-877E-DE1F212A2B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29968" y="2038350"/>
            <a:ext cx="6847648" cy="3355347"/>
          </a:xfrm>
          <a:prstGeom prst="rect">
            <a:avLst/>
          </a:prstGeom>
        </p:spPr>
      </p:pic>
    </p:spTree>
    <p:extLst>
      <p:ext uri="{BB962C8B-B14F-4D97-AF65-F5344CB8AC3E}">
        <p14:creationId xmlns:p14="http://schemas.microsoft.com/office/powerpoint/2010/main" val="184562284"/>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39AF8568-4352-46E5-A421-B2C35CBE6222}"/>
              </a:ext>
            </a:extLst>
          </p:cNvPr>
          <p:cNvSpPr>
            <a:spLocks noGrp="1"/>
          </p:cNvSpPr>
          <p:nvPr>
            <p:ph type="title"/>
          </p:nvPr>
        </p:nvSpPr>
        <p:spPr>
          <a:xfrm>
            <a:off x="838200" y="669925"/>
            <a:ext cx="4508946" cy="1325563"/>
          </a:xfrm>
        </p:spPr>
        <p:txBody>
          <a:bodyPr anchor="b">
            <a:normAutofit/>
          </a:bodyPr>
          <a:lstStyle/>
          <a:p>
            <a:pPr algn="r"/>
            <a:r>
              <a:rPr lang="en-US">
                <a:solidFill>
                  <a:schemeClr val="bg1"/>
                </a:solidFill>
              </a:rPr>
              <a:t>NFTs Link Sports &amp; Video Games</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E95E44D-A4CA-4413-B32E-99D643AC3394}"/>
              </a:ext>
            </a:extLst>
          </p:cNvPr>
          <p:cNvSpPr>
            <a:spLocks noGrp="1"/>
          </p:cNvSpPr>
          <p:nvPr>
            <p:ph idx="1"/>
          </p:nvPr>
        </p:nvSpPr>
        <p:spPr>
          <a:xfrm>
            <a:off x="1392667" y="2398957"/>
            <a:ext cx="9406666" cy="3526144"/>
          </a:xfrm>
        </p:spPr>
        <p:txBody>
          <a:bodyPr>
            <a:normAutofit/>
          </a:bodyPr>
          <a:lstStyle/>
          <a:p>
            <a:pPr marL="0" indent="0">
              <a:buNone/>
            </a:pPr>
            <a:r>
              <a:rPr lang="en-US" sz="2000">
                <a:solidFill>
                  <a:schemeClr val="bg1"/>
                </a:solidFill>
              </a:rPr>
              <a:t>Gaming is extremely popular among sports fans, and many athletes stream themselves playing games on video platforms like Twitch and YouTube.</a:t>
            </a:r>
          </a:p>
          <a:p>
            <a:pPr marL="0" indent="0">
              <a:buNone/>
            </a:pPr>
            <a:r>
              <a:rPr lang="en-US" sz="2000">
                <a:solidFill>
                  <a:schemeClr val="bg1"/>
                </a:solidFill>
              </a:rPr>
              <a:t>NFTs provide athletes an opportunity to sponsor items and events in video games to earn additional revenue. </a:t>
            </a:r>
          </a:p>
          <a:p>
            <a:pPr marL="0" indent="0">
              <a:buNone/>
            </a:pPr>
            <a:r>
              <a:rPr lang="en-US" sz="2000">
                <a:solidFill>
                  <a:schemeClr val="bg1"/>
                </a:solidFill>
              </a:rPr>
              <a:t>Examples of licensed digital items being sold in video games now include the NFL/Fortnite crossover, the NBA 2K esports League, and the eNASCAR esports racing series.</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08611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38F15-3A40-416B-ABAB-29731E34B31E}"/>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BA08B1F7-35B8-4E19-8D34-CA8C59C15ADA}"/>
              </a:ext>
            </a:extLst>
          </p:cNvPr>
          <p:cNvSpPr>
            <a:spLocks noGrp="1"/>
          </p:cNvSpPr>
          <p:nvPr>
            <p:ph type="subTitle" idx="1"/>
          </p:nvPr>
        </p:nvSpPr>
        <p:spPr/>
        <p:txBody>
          <a:bodyPr/>
          <a:lstStyle/>
          <a:p>
            <a:endParaRPr lang="en-US"/>
          </a:p>
        </p:txBody>
      </p:sp>
      <p:pic>
        <p:nvPicPr>
          <p:cNvPr id="5" name="Picture 4" descr="Logo, company name&#10;&#10;Description automatically generated">
            <a:extLst>
              <a:ext uri="{FF2B5EF4-FFF2-40B4-BE49-F238E27FC236}">
                <a16:creationId xmlns:a16="http://schemas.microsoft.com/office/drawing/2014/main" id="{BE83B8CC-4B4D-4190-8FBB-83C3A9BDE9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30243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80FF2-A36F-4713-AD09-45046B50074D}"/>
              </a:ext>
            </a:extLst>
          </p:cNvPr>
          <p:cNvSpPr>
            <a:spLocks noGrp="1"/>
          </p:cNvSpPr>
          <p:nvPr>
            <p:ph type="title"/>
          </p:nvPr>
        </p:nvSpPr>
        <p:spPr/>
        <p:txBody>
          <a:bodyPr/>
          <a:lstStyle/>
          <a:p>
            <a:r>
              <a:rPr lang="en-US" dirty="0"/>
              <a:t>Ideas</a:t>
            </a:r>
          </a:p>
        </p:txBody>
      </p:sp>
      <p:sp>
        <p:nvSpPr>
          <p:cNvPr id="3" name="Content Placeholder 2">
            <a:extLst>
              <a:ext uri="{FF2B5EF4-FFF2-40B4-BE49-F238E27FC236}">
                <a16:creationId xmlns:a16="http://schemas.microsoft.com/office/drawing/2014/main" id="{A349613F-06D4-4DF9-9CCA-222D58A42D97}"/>
              </a:ext>
            </a:extLst>
          </p:cNvPr>
          <p:cNvSpPr>
            <a:spLocks noGrp="1"/>
          </p:cNvSpPr>
          <p:nvPr>
            <p:ph idx="1"/>
          </p:nvPr>
        </p:nvSpPr>
        <p:spPr/>
        <p:txBody>
          <a:bodyPr/>
          <a:lstStyle/>
          <a:p>
            <a:r>
              <a:rPr lang="en-US" dirty="0"/>
              <a:t>“First Post” – give historical credit to the first fan that interacted with your most famous moments</a:t>
            </a:r>
          </a:p>
          <a:p>
            <a:r>
              <a:rPr lang="en-US" dirty="0"/>
              <a:t>“Rookie Card” – NFT social data mining service for fans celebrities</a:t>
            </a:r>
          </a:p>
          <a:p>
            <a:endParaRPr lang="en-US" dirty="0"/>
          </a:p>
        </p:txBody>
      </p:sp>
    </p:spTree>
    <p:extLst>
      <p:ext uri="{BB962C8B-B14F-4D97-AF65-F5344CB8AC3E}">
        <p14:creationId xmlns:p14="http://schemas.microsoft.com/office/powerpoint/2010/main" val="402688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endParaRPr>
          </a:p>
        </p:txBody>
      </p:sp>
      <p:sp>
        <p:nvSpPr>
          <p:cNvPr id="2" name="Title 1">
            <a:extLst>
              <a:ext uri="{FF2B5EF4-FFF2-40B4-BE49-F238E27FC236}">
                <a16:creationId xmlns:a16="http://schemas.microsoft.com/office/drawing/2014/main" id="{32098FA9-452C-49A7-B636-519BDC2F9A9E}"/>
              </a:ext>
            </a:extLst>
          </p:cNvPr>
          <p:cNvSpPr>
            <a:spLocks noGrp="1"/>
          </p:cNvSpPr>
          <p:nvPr>
            <p:ph type="ctrTitle"/>
          </p:nvPr>
        </p:nvSpPr>
        <p:spPr>
          <a:xfrm>
            <a:off x="1932903" y="949325"/>
            <a:ext cx="8071706" cy="2387600"/>
          </a:xfrm>
        </p:spPr>
        <p:txBody>
          <a:bodyPr>
            <a:normAutofit/>
          </a:bodyPr>
          <a:lstStyle/>
          <a:p>
            <a:pPr algn="l"/>
            <a:r>
              <a:rPr lang="en-US" sz="6600">
                <a:solidFill>
                  <a:schemeClr val="bg1"/>
                </a:solidFill>
              </a:rPr>
              <a:t>Social Data Valuation</a:t>
            </a:r>
          </a:p>
        </p:txBody>
      </p:sp>
      <p:sp>
        <p:nvSpPr>
          <p:cNvPr id="3" name="Subtitle 2">
            <a:extLst>
              <a:ext uri="{FF2B5EF4-FFF2-40B4-BE49-F238E27FC236}">
                <a16:creationId xmlns:a16="http://schemas.microsoft.com/office/drawing/2014/main" id="{036CE61E-0B95-43C5-81F7-DBDCCB7F59EB}"/>
              </a:ext>
            </a:extLst>
          </p:cNvPr>
          <p:cNvSpPr>
            <a:spLocks noGrp="1"/>
          </p:cNvSpPr>
          <p:nvPr>
            <p:ph type="subTitle" idx="1"/>
          </p:nvPr>
        </p:nvSpPr>
        <p:spPr>
          <a:xfrm>
            <a:off x="1932902" y="3429000"/>
            <a:ext cx="8071697" cy="1655762"/>
          </a:xfrm>
        </p:spPr>
        <p:txBody>
          <a:bodyPr>
            <a:normAutofit/>
          </a:bodyPr>
          <a:lstStyle/>
          <a:p>
            <a:pPr algn="l"/>
            <a:r>
              <a:rPr lang="en-US" sz="3200" dirty="0">
                <a:solidFill>
                  <a:schemeClr val="bg1"/>
                </a:solidFill>
              </a:rPr>
              <a:t>Measuring Sports Moments &amp; NFTs</a:t>
            </a:r>
          </a:p>
        </p:txBody>
      </p:sp>
      <p:cxnSp>
        <p:nvCxnSpPr>
          <p:cNvPr id="10" name="Straight Connector 9">
            <a:extLst>
              <a:ext uri="{FF2B5EF4-FFF2-40B4-BE49-F238E27FC236}">
                <a16:creationId xmlns:a16="http://schemas.microsoft.com/office/drawing/2014/main" id="{EC4521DE-248E-440D-AAD6-FD9E7D34B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285"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42C13FA-4C0F-42D0-9626-5BA6040D8C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6252485"/>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3728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74639F7-E3C7-4165-A83E-6386A86BA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6356349"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B3AF0F1-707A-463E-B5EE-33C63A40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979591"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E24ACED-30E5-4E02-8FB8-17EE32C94A57}"/>
              </a:ext>
            </a:extLst>
          </p:cNvPr>
          <p:cNvSpPr>
            <a:spLocks noGrp="1"/>
          </p:cNvSpPr>
          <p:nvPr>
            <p:ph type="title"/>
          </p:nvPr>
        </p:nvSpPr>
        <p:spPr>
          <a:xfrm>
            <a:off x="568569" y="1671241"/>
            <a:ext cx="3529953" cy="2980944"/>
          </a:xfrm>
        </p:spPr>
        <p:txBody>
          <a:bodyPr vert="horz" lIns="91440" tIns="45720" rIns="91440" bIns="45720" rtlCol="0" anchor="ctr">
            <a:normAutofit/>
          </a:bodyPr>
          <a:lstStyle/>
          <a:p>
            <a:r>
              <a:rPr lang="en-US" sz="4100" kern="1200" dirty="0">
                <a:solidFill>
                  <a:schemeClr val="bg1"/>
                </a:solidFill>
                <a:latin typeface="+mj-lt"/>
                <a:ea typeface="+mj-ea"/>
                <a:cs typeface="+mj-cs"/>
              </a:rPr>
              <a:t>Athlete Data: Cross-channel Social Moment Valuation</a:t>
            </a:r>
          </a:p>
        </p:txBody>
      </p:sp>
      <p:sp>
        <p:nvSpPr>
          <p:cNvPr id="8" name="TextBox 7">
            <a:extLst>
              <a:ext uri="{FF2B5EF4-FFF2-40B4-BE49-F238E27FC236}">
                <a16:creationId xmlns:a16="http://schemas.microsoft.com/office/drawing/2014/main" id="{C3C93B95-93A7-4AF4-AAB3-AC7805B66566}"/>
              </a:ext>
            </a:extLst>
          </p:cNvPr>
          <p:cNvSpPr txBox="1"/>
          <p:nvPr/>
        </p:nvSpPr>
        <p:spPr>
          <a:xfrm>
            <a:off x="6212410" y="704087"/>
            <a:ext cx="5411021" cy="5661543"/>
          </a:xfrm>
          <a:prstGeom prst="rect">
            <a:avLst/>
          </a:prstGeom>
        </p:spPr>
        <p:txBody>
          <a:bodyPr vert="horz" lIns="91440" tIns="45720" rIns="91440" bIns="45720" rtlCol="0" anchor="ctr">
            <a:normAutofit/>
          </a:bodyPr>
          <a:lstStyle/>
          <a:p>
            <a:pPr>
              <a:lnSpc>
                <a:spcPct val="90000"/>
              </a:lnSpc>
              <a:spcAft>
                <a:spcPts val="600"/>
              </a:spcAft>
            </a:pPr>
            <a:r>
              <a:rPr lang="en-US" sz="2000" dirty="0"/>
              <a:t>DL can combine social media data across multiple platforms, identify the most important moments, and estimate their value. From this we can predict the type of content that will be most likely to generate fan engagement in the future, and estimate the mix of media (social vs video) that creates the optimum amount of engagement.</a:t>
            </a:r>
          </a:p>
          <a:p>
            <a:pPr>
              <a:lnSpc>
                <a:spcPct val="90000"/>
              </a:lnSpc>
              <a:spcAft>
                <a:spcPts val="600"/>
              </a:spcAft>
            </a:pPr>
            <a:endParaRPr lang="en-US" sz="2000" dirty="0"/>
          </a:p>
          <a:p>
            <a:pPr>
              <a:lnSpc>
                <a:spcPct val="90000"/>
              </a:lnSpc>
              <a:spcAft>
                <a:spcPts val="600"/>
              </a:spcAft>
            </a:pPr>
            <a:r>
              <a:rPr lang="en-US" sz="2000" dirty="0"/>
              <a:t>We can also answer questions like:</a:t>
            </a:r>
          </a:p>
          <a:p>
            <a:pPr indent="-228600">
              <a:lnSpc>
                <a:spcPct val="90000"/>
              </a:lnSpc>
              <a:spcAft>
                <a:spcPts val="600"/>
              </a:spcAft>
              <a:buFont typeface="Arial" panose="020B0604020202020204" pitchFamily="34" charset="0"/>
              <a:buChar char="•"/>
            </a:pPr>
            <a:r>
              <a:rPr lang="en-US" sz="2000" dirty="0"/>
              <a:t>How does social media engagement convert into ad revenue?</a:t>
            </a:r>
          </a:p>
          <a:p>
            <a:pPr indent="-228600">
              <a:lnSpc>
                <a:spcPct val="90000"/>
              </a:lnSpc>
              <a:spcAft>
                <a:spcPts val="600"/>
              </a:spcAft>
              <a:buFont typeface="Arial" panose="020B0604020202020204" pitchFamily="34" charset="0"/>
              <a:buChar char="•"/>
            </a:pPr>
            <a:r>
              <a:rPr lang="en-US" sz="2000" dirty="0"/>
              <a:t>How much is online engagement worth?</a:t>
            </a:r>
          </a:p>
          <a:p>
            <a:pPr indent="-228600">
              <a:lnSpc>
                <a:spcPct val="90000"/>
              </a:lnSpc>
              <a:spcAft>
                <a:spcPts val="600"/>
              </a:spcAft>
              <a:buFont typeface="Arial" panose="020B0604020202020204" pitchFamily="34" charset="0"/>
              <a:buChar char="•"/>
            </a:pPr>
            <a:r>
              <a:rPr lang="en-US" sz="2000" dirty="0"/>
              <a:t>How much are major sports moments worth outside of television, to the athlete, team, and league?</a:t>
            </a:r>
          </a:p>
          <a:p>
            <a:pPr indent="-228600">
              <a:lnSpc>
                <a:spcPct val="90000"/>
              </a:lnSpc>
              <a:spcAft>
                <a:spcPts val="600"/>
              </a:spcAft>
              <a:buFont typeface="Arial" panose="020B0604020202020204" pitchFamily="34" charset="0"/>
              <a:buChar char="•"/>
            </a:pPr>
            <a:r>
              <a:rPr lang="en-US" sz="2000" dirty="0"/>
              <a:t>How much money does a 35-point LeBron game generate? How much have previous games generated?</a:t>
            </a:r>
          </a:p>
        </p:txBody>
      </p:sp>
    </p:spTree>
    <p:extLst>
      <p:ext uri="{BB962C8B-B14F-4D97-AF65-F5344CB8AC3E}">
        <p14:creationId xmlns:p14="http://schemas.microsoft.com/office/powerpoint/2010/main" val="3211803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E24ACED-30E5-4E02-8FB8-17EE32C94A57}"/>
              </a:ext>
            </a:extLst>
          </p:cNvPr>
          <p:cNvSpPr>
            <a:spLocks noGrp="1"/>
          </p:cNvSpPr>
          <p:nvPr>
            <p:ph type="title"/>
          </p:nvPr>
        </p:nvSpPr>
        <p:spPr>
          <a:xfrm>
            <a:off x="833002" y="365125"/>
            <a:ext cx="10520702" cy="1325563"/>
          </a:xfrm>
        </p:spPr>
        <p:txBody>
          <a:bodyPr vert="horz" lIns="91440" tIns="45720" rIns="91440" bIns="45720" rtlCol="0" anchor="ctr">
            <a:normAutofit/>
          </a:bodyPr>
          <a:lstStyle/>
          <a:p>
            <a:r>
              <a:rPr lang="en-US" kern="1200">
                <a:solidFill>
                  <a:srgbClr val="FFFFFF"/>
                </a:solidFill>
                <a:latin typeface="+mj-lt"/>
                <a:ea typeface="+mj-ea"/>
                <a:cs typeface="+mj-cs"/>
              </a:rPr>
              <a:t>Fan Data: Cross-channel Social Moment Valuation</a:t>
            </a:r>
          </a:p>
        </p:txBody>
      </p:sp>
      <p:sp>
        <p:nvSpPr>
          <p:cNvPr id="9" name="TextBox 8">
            <a:extLst>
              <a:ext uri="{FF2B5EF4-FFF2-40B4-BE49-F238E27FC236}">
                <a16:creationId xmlns:a16="http://schemas.microsoft.com/office/drawing/2014/main" id="{06884FB1-AB08-400F-B6C4-C2DCAA9F4DA5}"/>
              </a:ext>
            </a:extLst>
          </p:cNvPr>
          <p:cNvSpPr txBox="1"/>
          <p:nvPr/>
        </p:nvSpPr>
        <p:spPr>
          <a:xfrm>
            <a:off x="838201" y="2022601"/>
            <a:ext cx="10515598" cy="4154361"/>
          </a:xfrm>
          <a:prstGeom prst="rect">
            <a:avLst/>
          </a:prstGeom>
        </p:spPr>
        <p:txBody>
          <a:bodyPr vert="horz" lIns="91440" tIns="45720" rIns="91440" bIns="45720" rtlCol="0">
            <a:normAutofit/>
          </a:bodyPr>
          <a:lstStyle/>
          <a:p>
            <a:pPr>
              <a:lnSpc>
                <a:spcPct val="90000"/>
              </a:lnSpc>
              <a:spcAft>
                <a:spcPts val="600"/>
              </a:spcAft>
            </a:pPr>
            <a:r>
              <a:rPr lang="en-US" dirty="0">
                <a:solidFill>
                  <a:srgbClr val="FFFFFF"/>
                </a:solidFill>
              </a:rPr>
              <a:t>Analyze fan data and to find valuable moments:</a:t>
            </a:r>
          </a:p>
          <a:p>
            <a:pPr marL="285750" indent="-228600">
              <a:lnSpc>
                <a:spcPct val="90000"/>
              </a:lnSpc>
              <a:spcAft>
                <a:spcPts val="600"/>
              </a:spcAft>
              <a:buFont typeface="Arial" panose="020B0604020202020204" pitchFamily="34" charset="0"/>
              <a:buChar char="•"/>
            </a:pPr>
            <a:r>
              <a:rPr lang="en-US" dirty="0">
                <a:solidFill>
                  <a:srgbClr val="FFFFFF"/>
                </a:solidFill>
              </a:rPr>
              <a:t>Posts with highest engagements</a:t>
            </a:r>
          </a:p>
          <a:p>
            <a:pPr marL="285750" indent="-228600">
              <a:lnSpc>
                <a:spcPct val="90000"/>
              </a:lnSpc>
              <a:spcAft>
                <a:spcPts val="600"/>
              </a:spcAft>
              <a:buFont typeface="Arial" panose="020B0604020202020204" pitchFamily="34" charset="0"/>
              <a:buChar char="•"/>
            </a:pPr>
            <a:r>
              <a:rPr lang="en-US" dirty="0">
                <a:solidFill>
                  <a:srgbClr val="FFFFFF"/>
                </a:solidFill>
              </a:rPr>
              <a:t>Creators of iconic hashtag</a:t>
            </a:r>
          </a:p>
          <a:p>
            <a:pPr marL="285750" indent="-228600">
              <a:lnSpc>
                <a:spcPct val="90000"/>
              </a:lnSpc>
              <a:spcAft>
                <a:spcPts val="600"/>
              </a:spcAft>
              <a:buFont typeface="Arial" panose="020B0604020202020204" pitchFamily="34" charset="0"/>
              <a:buChar char="•"/>
            </a:pPr>
            <a:r>
              <a:rPr lang="en-US" dirty="0">
                <a:solidFill>
                  <a:srgbClr val="FFFFFF"/>
                </a:solidFill>
              </a:rPr>
              <a:t>Viral videos or photos</a:t>
            </a:r>
          </a:p>
          <a:p>
            <a:pPr marL="285750" indent="-228600">
              <a:lnSpc>
                <a:spcPct val="90000"/>
              </a:lnSpc>
              <a:spcAft>
                <a:spcPts val="600"/>
              </a:spcAft>
              <a:buFont typeface="Arial" panose="020B0604020202020204" pitchFamily="34" charset="0"/>
              <a:buChar char="•"/>
            </a:pPr>
            <a:endParaRPr lang="en-US" dirty="0">
              <a:solidFill>
                <a:srgbClr val="FFFFFF"/>
              </a:solidFill>
            </a:endParaRPr>
          </a:p>
          <a:p>
            <a:pPr>
              <a:lnSpc>
                <a:spcPct val="90000"/>
              </a:lnSpc>
              <a:spcAft>
                <a:spcPts val="600"/>
              </a:spcAft>
            </a:pPr>
            <a:r>
              <a:rPr lang="en-US" dirty="0">
                <a:solidFill>
                  <a:srgbClr val="FFFFFF"/>
                </a:solidFill>
              </a:rPr>
              <a:t>Answer questions like:</a:t>
            </a:r>
          </a:p>
          <a:p>
            <a:pPr marL="285750" indent="-228600">
              <a:lnSpc>
                <a:spcPct val="90000"/>
              </a:lnSpc>
              <a:spcAft>
                <a:spcPts val="600"/>
              </a:spcAft>
              <a:buFont typeface="Arial" panose="020B0604020202020204" pitchFamily="34" charset="0"/>
              <a:buChar char="•"/>
            </a:pPr>
            <a:r>
              <a:rPr lang="en-US" dirty="0">
                <a:solidFill>
                  <a:srgbClr val="FFFFFF"/>
                </a:solidFill>
              </a:rPr>
              <a:t>How much ad revenue do big sports moments create outside of television?</a:t>
            </a:r>
          </a:p>
          <a:p>
            <a:pPr marL="285750" indent="-228600">
              <a:lnSpc>
                <a:spcPct val="90000"/>
              </a:lnSpc>
              <a:spcAft>
                <a:spcPts val="600"/>
              </a:spcAft>
              <a:buFont typeface="Arial" panose="020B0604020202020204" pitchFamily="34" charset="0"/>
              <a:buChar char="•"/>
            </a:pPr>
            <a:r>
              <a:rPr lang="en-US" dirty="0">
                <a:solidFill>
                  <a:srgbClr val="FFFFFF"/>
                </a:solidFill>
              </a:rPr>
              <a:t>How much value does each player contribute to an important sports “moment”?</a:t>
            </a:r>
          </a:p>
          <a:p>
            <a:pPr marL="285750" indent="-228600">
              <a:lnSpc>
                <a:spcPct val="90000"/>
              </a:lnSpc>
              <a:spcAft>
                <a:spcPts val="600"/>
              </a:spcAft>
              <a:buFont typeface="Arial" panose="020B0604020202020204" pitchFamily="34" charset="0"/>
              <a:buChar char="•"/>
            </a:pPr>
            <a:r>
              <a:rPr lang="en-US" dirty="0">
                <a:solidFill>
                  <a:srgbClr val="FFFFFF"/>
                </a:solidFill>
              </a:rPr>
              <a:t>How much value does a player’s “brand” contribute to the overall value of the sports’ brand?</a:t>
            </a:r>
          </a:p>
          <a:p>
            <a:pPr marL="285750" indent="-228600">
              <a:lnSpc>
                <a:spcPct val="90000"/>
              </a:lnSpc>
              <a:spcAft>
                <a:spcPts val="600"/>
              </a:spcAft>
              <a:buFont typeface="Arial" panose="020B0604020202020204" pitchFamily="34" charset="0"/>
              <a:buChar char="•"/>
            </a:pPr>
            <a:r>
              <a:rPr lang="en-US" dirty="0">
                <a:solidFill>
                  <a:srgbClr val="FFFFFF"/>
                </a:solidFill>
              </a:rPr>
              <a:t>How much value do fans bring to online engagements?</a:t>
            </a:r>
          </a:p>
          <a:p>
            <a:pPr marL="285750" indent="-228600">
              <a:lnSpc>
                <a:spcPct val="90000"/>
              </a:lnSpc>
              <a:spcAft>
                <a:spcPts val="600"/>
              </a:spcAft>
              <a:buFont typeface="Arial" panose="020B0604020202020204" pitchFamily="34" charset="0"/>
              <a:buChar char="•"/>
            </a:pPr>
            <a:endParaRPr lang="en-US" dirty="0">
              <a:solidFill>
                <a:srgbClr val="FFFFFF"/>
              </a:solidFill>
            </a:endParaRPr>
          </a:p>
          <a:p>
            <a:pPr>
              <a:lnSpc>
                <a:spcPct val="90000"/>
              </a:lnSpc>
              <a:spcAft>
                <a:spcPts val="600"/>
              </a:spcAft>
            </a:pPr>
            <a:r>
              <a:rPr lang="en-US" dirty="0">
                <a:solidFill>
                  <a:srgbClr val="FFFFFF"/>
                </a:solidFill>
              </a:rPr>
              <a:t>This information can be aggregated to help measure the value of important sports moments (scores, big plays, etc.).</a:t>
            </a:r>
          </a:p>
        </p:txBody>
      </p:sp>
    </p:spTree>
    <p:extLst>
      <p:ext uri="{BB962C8B-B14F-4D97-AF65-F5344CB8AC3E}">
        <p14:creationId xmlns:p14="http://schemas.microsoft.com/office/powerpoint/2010/main" val="893306941"/>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ogo, company name&#10;&#10;Description automatically generated">
            <a:extLst>
              <a:ext uri="{FF2B5EF4-FFF2-40B4-BE49-F238E27FC236}">
                <a16:creationId xmlns:a16="http://schemas.microsoft.com/office/drawing/2014/main" id="{7872D34E-944F-47C0-94A5-A2ECAEF04799}"/>
              </a:ext>
            </a:extLst>
          </p:cNvPr>
          <p:cNvPicPr>
            <a:picLocks noChangeAspect="1"/>
          </p:cNvPicPr>
          <p:nvPr/>
        </p:nvPicPr>
        <p:blipFill rotWithShape="1">
          <a:blip r:embed="rId3">
            <a:alphaModFix amt="20000"/>
            <a:extLst>
              <a:ext uri="{28A0092B-C50C-407E-A947-70E740481C1C}">
                <a14:useLocalDpi xmlns:a14="http://schemas.microsoft.com/office/drawing/2010/main" val="0"/>
              </a:ext>
            </a:extLst>
          </a:blip>
          <a:srcRect t="17503" b="7497"/>
          <a:stretch/>
        </p:blipFill>
        <p:spPr>
          <a:xfrm>
            <a:off x="20" y="10"/>
            <a:ext cx="12191979" cy="6857990"/>
          </a:xfrm>
          <a:prstGeom prst="rect">
            <a:avLst/>
          </a:prstGeom>
        </p:spPr>
      </p:pic>
      <p:sp>
        <p:nvSpPr>
          <p:cNvPr id="2" name="Title 1">
            <a:extLst>
              <a:ext uri="{FF2B5EF4-FFF2-40B4-BE49-F238E27FC236}">
                <a16:creationId xmlns:a16="http://schemas.microsoft.com/office/drawing/2014/main" id="{39F6F800-A145-471B-AEC3-9B5471BF3DB3}"/>
              </a:ext>
            </a:extLst>
          </p:cNvPr>
          <p:cNvSpPr>
            <a:spLocks noGrp="1"/>
          </p:cNvSpPr>
          <p:nvPr>
            <p:ph type="title"/>
          </p:nvPr>
        </p:nvSpPr>
        <p:spPr>
          <a:xfrm>
            <a:off x="841249" y="941832"/>
            <a:ext cx="10506456" cy="2057400"/>
          </a:xfrm>
        </p:spPr>
        <p:txBody>
          <a:bodyPr anchor="b">
            <a:normAutofit/>
          </a:bodyPr>
          <a:lstStyle/>
          <a:p>
            <a:r>
              <a:rPr lang="en-US" sz="5000" dirty="0"/>
              <a:t>College Athlete Data</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2E4E61A-8ACD-4231-B151-010941770C14}"/>
              </a:ext>
            </a:extLst>
          </p:cNvPr>
          <p:cNvSpPr>
            <a:spLocks noGrp="1"/>
          </p:cNvSpPr>
          <p:nvPr>
            <p:ph idx="1"/>
          </p:nvPr>
        </p:nvSpPr>
        <p:spPr>
          <a:xfrm>
            <a:off x="841248" y="3502152"/>
            <a:ext cx="10506456" cy="2670048"/>
          </a:xfrm>
        </p:spPr>
        <p:txBody>
          <a:bodyPr>
            <a:normAutofit/>
          </a:bodyPr>
          <a:lstStyle/>
          <a:p>
            <a:pPr marL="0" indent="0">
              <a:buNone/>
            </a:pPr>
            <a:r>
              <a:rPr lang="en-US" sz="2400" dirty="0"/>
              <a:t>Determine the value of Name, Image, and Likeness (NIL) for college athletes:</a:t>
            </a:r>
          </a:p>
          <a:p>
            <a:pPr lvl="1"/>
            <a:r>
              <a:rPr lang="en-US" dirty="0"/>
              <a:t>Universities can provide DL analysis as a tool for young athletes to understand their own net-worth and help monetize themselves early.</a:t>
            </a:r>
          </a:p>
          <a:p>
            <a:pPr marL="0" indent="0">
              <a:buNone/>
            </a:pPr>
            <a:r>
              <a:rPr lang="en-US" sz="2400" dirty="0"/>
              <a:t>Provide leverage to Universities:</a:t>
            </a:r>
          </a:p>
          <a:p>
            <a:pPr lvl="1"/>
            <a:r>
              <a:rPr lang="en-US" dirty="0"/>
              <a:t>Schools can aggregate these valuations and prove their team’s net value as a bargaining chip in negotiations with brands, leagues, and beyond.</a:t>
            </a:r>
          </a:p>
        </p:txBody>
      </p:sp>
    </p:spTree>
    <p:extLst>
      <p:ext uri="{BB962C8B-B14F-4D97-AF65-F5344CB8AC3E}">
        <p14:creationId xmlns:p14="http://schemas.microsoft.com/office/powerpoint/2010/main" val="299955585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2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580FAA67-0BB5-43AA-B2FF-9D58C81450D5}"/>
              </a:ext>
            </a:extLst>
          </p:cNvPr>
          <p:cNvSpPr>
            <a:spLocks noGrp="1"/>
          </p:cNvSpPr>
          <p:nvPr>
            <p:ph type="title"/>
          </p:nvPr>
        </p:nvSpPr>
        <p:spPr>
          <a:xfrm>
            <a:off x="838200" y="448721"/>
            <a:ext cx="4707671" cy="1225650"/>
          </a:xfrm>
        </p:spPr>
        <p:txBody>
          <a:bodyPr vert="horz" lIns="91440" tIns="45720" rIns="91440" bIns="45720" rtlCol="0" anchor="b">
            <a:normAutofit/>
          </a:bodyPr>
          <a:lstStyle/>
          <a:p>
            <a:r>
              <a:rPr lang="en-US" sz="3800" kern="1200" dirty="0">
                <a:solidFill>
                  <a:schemeClr val="bg1"/>
                </a:solidFill>
                <a:latin typeface="+mj-lt"/>
                <a:ea typeface="+mj-ea"/>
                <a:cs typeface="+mj-cs"/>
              </a:rPr>
              <a:t>NFTs from Social Moments</a:t>
            </a:r>
          </a:p>
        </p:txBody>
      </p:sp>
      <p:cxnSp>
        <p:nvCxnSpPr>
          <p:cNvPr id="34" name="Straight Connector 29">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EB92C42-D880-4512-B0E1-BC745AF4BE56}"/>
              </a:ext>
            </a:extLst>
          </p:cNvPr>
          <p:cNvSpPr txBox="1"/>
          <p:nvPr/>
        </p:nvSpPr>
        <p:spPr>
          <a:xfrm>
            <a:off x="739500" y="1791956"/>
            <a:ext cx="5256846" cy="4907777"/>
          </a:xfrm>
          <a:prstGeom prst="rect">
            <a:avLst/>
          </a:prstGeom>
        </p:spPr>
        <p:txBody>
          <a:bodyPr vert="horz" lIns="91440" tIns="45720" rIns="91440" bIns="45720" rtlCol="0">
            <a:normAutofit lnSpcReduction="10000"/>
          </a:bodyPr>
          <a:lstStyle/>
          <a:p>
            <a:pPr marL="0" indent="0">
              <a:buNone/>
            </a:pPr>
            <a:r>
              <a:rPr lang="en-US" sz="1600" dirty="0">
                <a:solidFill>
                  <a:schemeClr val="bg1"/>
                </a:solidFill>
              </a:rPr>
              <a:t>Players, leagues, and teams, can create serialized NFTs from the moments mined from social media data gathered by DL.</a:t>
            </a:r>
          </a:p>
          <a:p>
            <a:pPr marL="0" indent="0">
              <a:buNone/>
            </a:pPr>
            <a:endParaRPr lang="en-US" sz="1600" dirty="0">
              <a:solidFill>
                <a:schemeClr val="bg1"/>
              </a:solidFill>
            </a:endParaRPr>
          </a:p>
          <a:p>
            <a:pPr marL="0" indent="0">
              <a:buNone/>
            </a:pPr>
            <a:r>
              <a:rPr lang="en-US" sz="1600" dirty="0">
                <a:solidFill>
                  <a:schemeClr val="bg1"/>
                </a:solidFill>
              </a:rPr>
              <a:t>These moments can be officially licensed by NBA, or player’s themselves (as long as they own the IP to the underlying asset), that can be resold by the fans.</a:t>
            </a:r>
          </a:p>
          <a:p>
            <a:pPr marL="0" indent="0">
              <a:buNone/>
            </a:pPr>
            <a:endParaRPr lang="en-US" sz="1600" dirty="0">
              <a:solidFill>
                <a:schemeClr val="bg1"/>
              </a:solidFill>
            </a:endParaRPr>
          </a:p>
          <a:p>
            <a:pPr marL="0" indent="0">
              <a:buNone/>
            </a:pPr>
            <a:r>
              <a:rPr lang="en-US" sz="1600" dirty="0">
                <a:solidFill>
                  <a:schemeClr val="bg1"/>
                </a:solidFill>
              </a:rPr>
              <a:t>Initial price floors are set by the NFT minter, but subsequent valuations are determined by the free market.</a:t>
            </a:r>
          </a:p>
          <a:p>
            <a:pPr marL="0" indent="0">
              <a:buNone/>
            </a:pPr>
            <a:endParaRPr lang="en-US" sz="1600" dirty="0">
              <a:solidFill>
                <a:schemeClr val="bg1"/>
              </a:solidFill>
            </a:endParaRPr>
          </a:p>
          <a:p>
            <a:pPr marL="0" indent="0">
              <a:buNone/>
            </a:pPr>
            <a:r>
              <a:rPr lang="en-US" sz="1600" dirty="0">
                <a:solidFill>
                  <a:schemeClr val="bg1"/>
                </a:solidFill>
              </a:rPr>
              <a:t>The license holders receive a percentage of the sale each time the NFT changes hands.</a:t>
            </a:r>
          </a:p>
          <a:p>
            <a:pPr marL="0" indent="0">
              <a:buNone/>
            </a:pPr>
            <a:endParaRPr lang="en-US" sz="1600" dirty="0">
              <a:solidFill>
                <a:schemeClr val="bg1"/>
              </a:solidFill>
            </a:endParaRPr>
          </a:p>
          <a:p>
            <a:pPr marL="0" indent="0">
              <a:buNone/>
            </a:pPr>
            <a:r>
              <a:rPr lang="en-US" sz="1600" dirty="0">
                <a:solidFill>
                  <a:schemeClr val="bg1"/>
                </a:solidFill>
              </a:rPr>
              <a:t>Other NFT ideas:</a:t>
            </a:r>
          </a:p>
          <a:p>
            <a:pPr marL="342900" indent="-342900">
              <a:lnSpc>
                <a:spcPct val="90000"/>
              </a:lnSpc>
              <a:spcAft>
                <a:spcPts val="600"/>
              </a:spcAft>
              <a:buFont typeface="Arial" panose="020B0604020202020204" pitchFamily="34" charset="0"/>
              <a:buChar char="•"/>
            </a:pPr>
            <a:r>
              <a:rPr lang="en-US" sz="1600" dirty="0">
                <a:solidFill>
                  <a:schemeClr val="bg1"/>
                </a:solidFill>
              </a:rPr>
              <a:t>Combine different digital assets into an NFT “package” and sell to fans as collectible item.</a:t>
            </a:r>
          </a:p>
          <a:p>
            <a:pPr marL="342900" indent="-342900">
              <a:lnSpc>
                <a:spcPct val="90000"/>
              </a:lnSpc>
              <a:spcAft>
                <a:spcPts val="600"/>
              </a:spcAft>
              <a:buFont typeface="Arial" panose="020B0604020202020204" pitchFamily="34" charset="0"/>
              <a:buChar char="•"/>
            </a:pPr>
            <a:r>
              <a:rPr lang="en-US" sz="1600" dirty="0">
                <a:solidFill>
                  <a:schemeClr val="bg1"/>
                </a:solidFill>
              </a:rPr>
              <a:t>Provide NFT futures based on game performance.</a:t>
            </a:r>
          </a:p>
          <a:p>
            <a:pPr marL="342900" indent="-342900">
              <a:lnSpc>
                <a:spcPct val="90000"/>
              </a:lnSpc>
              <a:spcAft>
                <a:spcPts val="600"/>
              </a:spcAft>
              <a:buFont typeface="Arial" panose="020B0604020202020204" pitchFamily="34" charset="0"/>
              <a:buChar char="•"/>
            </a:pPr>
            <a:endParaRPr lang="en-US" sz="1600" i="1" dirty="0">
              <a:solidFill>
                <a:schemeClr val="bg1"/>
              </a:solidFill>
            </a:endParaRPr>
          </a:p>
          <a:p>
            <a:pPr>
              <a:lnSpc>
                <a:spcPct val="90000"/>
              </a:lnSpc>
              <a:spcAft>
                <a:spcPts val="600"/>
              </a:spcAft>
            </a:pPr>
            <a:r>
              <a:rPr lang="en-US" sz="1600" i="1" dirty="0">
                <a:solidFill>
                  <a:schemeClr val="bg1"/>
                </a:solidFill>
              </a:rPr>
              <a:t>Right: Currently the Golden State Warriors produce commemorative NFT “tickets” that can be bought on </a:t>
            </a:r>
            <a:r>
              <a:rPr lang="en-US" sz="1600" i="1" dirty="0" err="1">
                <a:solidFill>
                  <a:schemeClr val="bg1"/>
                </a:solidFill>
              </a:rPr>
              <a:t>OpenSea</a:t>
            </a:r>
            <a:r>
              <a:rPr lang="en-US" sz="1600" i="1" dirty="0">
                <a:solidFill>
                  <a:schemeClr val="bg1"/>
                </a:solidFill>
              </a:rPr>
              <a:t>.</a:t>
            </a:r>
          </a:p>
        </p:txBody>
      </p:sp>
      <p:cxnSp>
        <p:nvCxnSpPr>
          <p:cNvPr id="32" name="Straight Connector 31">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8" name="a8832bdba26d7033e6e8725e7e7230a2">
            <a:hlinkClick r:id="" action="ppaction://media"/>
            <a:extLst>
              <a:ext uri="{FF2B5EF4-FFF2-40B4-BE49-F238E27FC236}">
                <a16:creationId xmlns:a16="http://schemas.microsoft.com/office/drawing/2014/main" id="{3CB6DD0F-E8E8-4DC7-90C0-D43D3CCAE68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525453" y="0"/>
            <a:ext cx="5486398" cy="6858000"/>
          </a:xfrm>
          <a:prstGeom prst="rect">
            <a:avLst/>
          </a:prstGeom>
        </p:spPr>
      </p:pic>
    </p:spTree>
    <p:extLst>
      <p:ext uri="{BB962C8B-B14F-4D97-AF65-F5344CB8AC3E}">
        <p14:creationId xmlns:p14="http://schemas.microsoft.com/office/powerpoint/2010/main" val="353818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8"/>
                                        </p:tgtEl>
                                      </p:cBhvr>
                                    </p:cmd>
                                  </p:childTnLst>
                                </p:cTn>
                              </p:par>
                            </p:childTnLst>
                          </p:cTn>
                        </p:par>
                      </p:childTnLst>
                    </p:cTn>
                  </p:par>
                </p:childTnLst>
              </p:cTn>
              <p:nextCondLst>
                <p:cond evt="onClick" delay="0">
                  <p:tgtEl>
                    <p:spTgt spid="18"/>
                  </p:tgtEl>
                </p:cond>
              </p:nextCondLst>
            </p:seq>
            <p:video>
              <p:cMediaNode vol="80000">
                <p:cTn id="12" fill="hold" display="0">
                  <p:stCondLst>
                    <p:cond delay="indefinite"/>
                  </p:stCondLst>
                </p:cTn>
                <p:tgtEl>
                  <p:spTgt spid="18"/>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Graph on document with pen">
            <a:extLst>
              <a:ext uri="{FF2B5EF4-FFF2-40B4-BE49-F238E27FC236}">
                <a16:creationId xmlns:a16="http://schemas.microsoft.com/office/drawing/2014/main" id="{2F8A56B5-4B78-4D06-90C2-DEF2696F9D74}"/>
              </a:ext>
            </a:extLst>
          </p:cNvPr>
          <p:cNvPicPr>
            <a:picLocks noChangeAspect="1"/>
          </p:cNvPicPr>
          <p:nvPr/>
        </p:nvPicPr>
        <p:blipFill rotWithShape="1">
          <a:blip r:embed="rId2"/>
          <a:srcRect l="2093" r="13524" b="-1"/>
          <a:stretch/>
        </p:blipFill>
        <p:spPr>
          <a:xfrm>
            <a:off x="3522468" y="10"/>
            <a:ext cx="8669532" cy="6857990"/>
          </a:xfrm>
          <a:prstGeom prst="rect">
            <a:avLst/>
          </a:prstGeom>
        </p:spPr>
      </p:pic>
      <p:sp>
        <p:nvSpPr>
          <p:cNvPr id="13" name="Rectangle 1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5D74FF-3CD0-47DF-B86B-D83DCB88C192}"/>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dirty="0"/>
              <a:t>NFT Revenue Sharing</a:t>
            </a:r>
          </a:p>
        </p:txBody>
      </p:sp>
      <p:sp>
        <p:nvSpPr>
          <p:cNvPr id="15" name="Rectangle 1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3BE6EF78-7C5D-41C3-A485-21AA17FFC7C4}"/>
              </a:ext>
            </a:extLst>
          </p:cNvPr>
          <p:cNvSpPr txBox="1"/>
          <p:nvPr/>
        </p:nvSpPr>
        <p:spPr>
          <a:xfrm>
            <a:off x="371093" y="2718054"/>
            <a:ext cx="4869121" cy="3207258"/>
          </a:xfrm>
          <a:prstGeom prst="rect">
            <a:avLst/>
          </a:prstGeom>
        </p:spPr>
        <p:txBody>
          <a:bodyPr vert="horz" lIns="91440" tIns="45720" rIns="91440" bIns="45720" rtlCol="0" anchor="t">
            <a:no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Determine the contributions of creating and spreading digital assets that later become profitable NFTs from other content creators, such as:</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Celebrity social media accounts.</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Company and Brand social media accounts.</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Individual fans’ social media account.</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NFTs ensure the original content creator gets certain percentage of the revenue cut:</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DL analyzes social media engagements from all parties, including overall NFT profit and/or ad revenue data.</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The NFT profit and resulting ad are distributed among the involved parties based on the contribution calculated from the analysis.</a:t>
            </a:r>
          </a:p>
        </p:txBody>
      </p:sp>
    </p:spTree>
    <p:extLst>
      <p:ext uri="{BB962C8B-B14F-4D97-AF65-F5344CB8AC3E}">
        <p14:creationId xmlns:p14="http://schemas.microsoft.com/office/powerpoint/2010/main" val="429123765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8D0700BE-9586-4EF6-B040-AD28DC6D1ED4}"/>
              </a:ext>
            </a:extLst>
          </p:cNvPr>
          <p:cNvSpPr>
            <a:spLocks noGrp="1"/>
          </p:cNvSpPr>
          <p:nvPr>
            <p:ph type="title"/>
          </p:nvPr>
        </p:nvSpPr>
        <p:spPr>
          <a:xfrm>
            <a:off x="838200" y="669925"/>
            <a:ext cx="4508946" cy="1325563"/>
          </a:xfrm>
        </p:spPr>
        <p:txBody>
          <a:bodyPr anchor="b">
            <a:normAutofit/>
          </a:bodyPr>
          <a:lstStyle/>
          <a:p>
            <a:pPr algn="r"/>
            <a:r>
              <a:rPr lang="en-US" sz="4100" dirty="0">
                <a:solidFill>
                  <a:schemeClr val="bg1"/>
                </a:solidFill>
              </a:rPr>
              <a:t>Data Campaign: NFT Fan Competition</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5E469CC-39CE-4FA1-A99F-57690D371254}"/>
              </a:ext>
            </a:extLst>
          </p:cNvPr>
          <p:cNvSpPr>
            <a:spLocks noGrp="1"/>
          </p:cNvSpPr>
          <p:nvPr>
            <p:ph idx="1"/>
          </p:nvPr>
        </p:nvSpPr>
        <p:spPr>
          <a:xfrm>
            <a:off x="1392667" y="2398957"/>
            <a:ext cx="9406666" cy="3526144"/>
          </a:xfrm>
        </p:spPr>
        <p:txBody>
          <a:bodyPr>
            <a:normAutofit/>
          </a:bodyPr>
          <a:lstStyle/>
          <a:p>
            <a:pPr marL="0" indent="0">
              <a:buNone/>
            </a:pPr>
            <a:r>
              <a:rPr lang="en-US" sz="2000" dirty="0">
                <a:solidFill>
                  <a:schemeClr val="bg1"/>
                </a:solidFill>
              </a:rPr>
              <a:t>Contest: Who took the most valuable picture from the stands?</a:t>
            </a:r>
          </a:p>
          <a:p>
            <a:pPr marL="0" indent="0">
              <a:buNone/>
            </a:pPr>
            <a:r>
              <a:rPr lang="en-US" sz="2000" dirty="0">
                <a:solidFill>
                  <a:schemeClr val="bg1"/>
                </a:solidFill>
              </a:rPr>
              <a:t>Solicit fan participation in the DL exchange and reward with collectible NFTs produced from:</a:t>
            </a:r>
          </a:p>
          <a:p>
            <a:pPr lvl="1"/>
            <a:r>
              <a:rPr lang="en-US" sz="2000" dirty="0">
                <a:solidFill>
                  <a:schemeClr val="bg1"/>
                </a:solidFill>
              </a:rPr>
              <a:t>Athlete data</a:t>
            </a:r>
          </a:p>
          <a:p>
            <a:pPr lvl="1"/>
            <a:r>
              <a:rPr lang="en-US" sz="2000" dirty="0">
                <a:solidFill>
                  <a:schemeClr val="bg1"/>
                </a:solidFill>
              </a:rPr>
              <a:t>Famous moments found in fan data</a:t>
            </a:r>
          </a:p>
          <a:p>
            <a:pPr lvl="1"/>
            <a:r>
              <a:rPr lang="en-US" sz="2000" dirty="0">
                <a:solidFill>
                  <a:schemeClr val="bg1"/>
                </a:solidFill>
              </a:rPr>
              <a:t>Third party data</a:t>
            </a:r>
          </a:p>
          <a:p>
            <a:pPr marL="0" indent="0">
              <a:buNone/>
            </a:pPr>
            <a:r>
              <a:rPr lang="en-US" sz="2000" dirty="0">
                <a:solidFill>
                  <a:schemeClr val="bg1"/>
                </a:solidFill>
              </a:rPr>
              <a:t>Build in kickbacks for players, teams, leagues, etc. into the NFT contract to generate revenue for all parties.</a:t>
            </a:r>
          </a:p>
          <a:p>
            <a:endParaRPr lang="en-US" sz="2000" dirty="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95833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5C787B9-D529-4A81-A024-E30C6B0E5C52}"/>
              </a:ext>
            </a:extLst>
          </p:cNvPr>
          <p:cNvSpPr>
            <a:spLocks noGrp="1"/>
          </p:cNvSpPr>
          <p:nvPr>
            <p:ph type="title"/>
          </p:nvPr>
        </p:nvSpPr>
        <p:spPr>
          <a:xfrm>
            <a:off x="838200" y="585216"/>
            <a:ext cx="10515600" cy="1325563"/>
          </a:xfrm>
        </p:spPr>
        <p:txBody>
          <a:bodyPr vert="horz" lIns="91440" tIns="45720" rIns="91440" bIns="45720" rtlCol="0" anchor="ctr">
            <a:normAutofit/>
          </a:bodyPr>
          <a:lstStyle/>
          <a:p>
            <a:r>
              <a:rPr lang="en-US" sz="4400" dirty="0">
                <a:solidFill>
                  <a:schemeClr val="bg1"/>
                </a:solidFill>
              </a:rPr>
              <a:t>NFT Fan Competition (continued)</a:t>
            </a:r>
            <a:endParaRPr lang="en-US" dirty="0">
              <a:solidFill>
                <a:schemeClr val="bg1"/>
              </a:solidFill>
            </a:endParaRPr>
          </a:p>
        </p:txBody>
      </p:sp>
      <p:pic>
        <p:nvPicPr>
          <p:cNvPr id="5" name="Picture 4" descr="Timeline&#10;&#10;Description automatically generated">
            <a:extLst>
              <a:ext uri="{FF2B5EF4-FFF2-40B4-BE49-F238E27FC236}">
                <a16:creationId xmlns:a16="http://schemas.microsoft.com/office/drawing/2014/main" id="{641ECA54-1324-4918-91A5-7AD8C01FF95D}"/>
              </a:ext>
            </a:extLst>
          </p:cNvPr>
          <p:cNvPicPr>
            <a:picLocks noChangeAspect="1"/>
          </p:cNvPicPr>
          <p:nvPr/>
        </p:nvPicPr>
        <p:blipFill rotWithShape="1">
          <a:blip r:embed="rId2">
            <a:extLst>
              <a:ext uri="{28A0092B-C50C-407E-A947-70E740481C1C}">
                <a14:useLocalDpi xmlns:a14="http://schemas.microsoft.com/office/drawing/2010/main" val="0"/>
              </a:ext>
            </a:extLst>
          </a:blip>
          <a:srcRect t="3030" r="6" b="6"/>
          <a:stretch/>
        </p:blipFill>
        <p:spPr>
          <a:xfrm>
            <a:off x="841248" y="2516777"/>
            <a:ext cx="6236208" cy="3660185"/>
          </a:xfrm>
          <a:prstGeom prst="rect">
            <a:avLst/>
          </a:prstGeom>
        </p:spPr>
      </p:pic>
      <p:sp>
        <p:nvSpPr>
          <p:cNvPr id="6" name="TextBox 5">
            <a:extLst>
              <a:ext uri="{FF2B5EF4-FFF2-40B4-BE49-F238E27FC236}">
                <a16:creationId xmlns:a16="http://schemas.microsoft.com/office/drawing/2014/main" id="{93307008-1AC2-4F26-AF02-58BA7219C188}"/>
              </a:ext>
            </a:extLst>
          </p:cNvPr>
          <p:cNvSpPr txBox="1"/>
          <p:nvPr/>
        </p:nvSpPr>
        <p:spPr>
          <a:xfrm>
            <a:off x="7546848" y="2516777"/>
            <a:ext cx="3803904" cy="3660185"/>
          </a:xfrm>
          <a:prstGeom prst="rect">
            <a:avLst/>
          </a:prstGeom>
        </p:spPr>
        <p:txBody>
          <a:bodyPr vert="horz" lIns="91440" tIns="45720" rIns="91440" bIns="45720" rtlCol="0" anchor="ctr">
            <a:norm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mn-ea"/>
                <a:cs typeface="+mn-cs"/>
              </a:rPr>
              <a:t>Based on the fans’ social media historical data, DL AI can determine:</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mn-ea"/>
                <a:cs typeface="+mn-cs"/>
              </a:rPr>
              <a:t>Which fans to leverage to make the NFTs/Ads generate more buzz</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mn-ea"/>
                <a:cs typeface="+mn-cs"/>
              </a:rPr>
              <a:t>Which fans to sell to in order to generate more NFTs/Ad revenue</a:t>
            </a:r>
          </a:p>
        </p:txBody>
      </p:sp>
    </p:spTree>
    <p:extLst>
      <p:ext uri="{BB962C8B-B14F-4D97-AF65-F5344CB8AC3E}">
        <p14:creationId xmlns:p14="http://schemas.microsoft.com/office/powerpoint/2010/main" val="4001154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0</TotalTime>
  <Words>1229</Words>
  <Application>Microsoft Office PowerPoint</Application>
  <PresentationFormat>Widescreen</PresentationFormat>
  <Paragraphs>96</Paragraphs>
  <Slides>13</Slides>
  <Notes>8</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PowerPoint Presentation</vt:lpstr>
      <vt:lpstr>Social Data Valuation</vt:lpstr>
      <vt:lpstr>Athlete Data: Cross-channel Social Moment Valuation</vt:lpstr>
      <vt:lpstr>Fan Data: Cross-channel Social Moment Valuation</vt:lpstr>
      <vt:lpstr>College Athlete Data</vt:lpstr>
      <vt:lpstr>NFTs from Social Moments</vt:lpstr>
      <vt:lpstr>NFT Revenue Sharing</vt:lpstr>
      <vt:lpstr>Data Campaign: NFT Fan Competition</vt:lpstr>
      <vt:lpstr>NFT Fan Competition (continued)</vt:lpstr>
      <vt:lpstr>Non-sports Entertainment Figures</vt:lpstr>
      <vt:lpstr>NFTs Link Sports &amp; Video Games</vt:lpstr>
      <vt:lpstr>PowerPoint Presentation</vt:lpstr>
      <vt:lpstr>Ideas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Xin Hong</dc:creator>
  <cp:lastModifiedBy>Sgt Kellogg</cp:lastModifiedBy>
  <cp:revision>9</cp:revision>
  <dcterms:created xsi:type="dcterms:W3CDTF">2021-10-26T14:08:21Z</dcterms:created>
  <dcterms:modified xsi:type="dcterms:W3CDTF">2021-10-27T17:46:35Z</dcterms:modified>
</cp:coreProperties>
</file>

<file path=docProps/thumbnail.jpeg>
</file>